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
    <Relationship Id="rId3" Type="http://schemas.openxmlformats.org/package/2006/relationships/metadata/core-properties" Target="docProps/core.xml"/>
    <Relationship Id="rId2" Type="http://schemas.openxmlformats.org/package/2006/relationships/metadata/thumbnail" Target="docProps/thumbnail.jpeg"/>
    <Relationship Id="rId1" Type="http://schemas.openxmlformats.org/officeDocument/2006/relationships/officeDocument" Target="ppt/presentation.xml"/>
    <Relationship Id="rId4" Type="http://schemas.openxmlformats.org/officeDocument/2006/relationships/extended-properties" Target="docProps/app.xml"/>
    <Relationship Id="rId5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3"/>
  </p:notesMasterIdLst>
  <p:sldIdLst>
    <p:sldId id="280" r:id="rId2"/>
    <p:sldId id="283" r:id="rId3"/>
    <p:sldId id="527" r:id="rId4"/>
    <p:sldId id="285" r:id="rId5"/>
    <p:sldId id="521" r:id="rId6"/>
    <p:sldId id="522" r:id="rId7"/>
    <p:sldId id="520" r:id="rId8"/>
    <p:sldId id="523" r:id="rId9"/>
    <p:sldId id="524" r:id="rId10"/>
    <p:sldId id="525" r:id="rId11"/>
    <p:sldId id="532" r:id="rId12"/>
    <p:sldId id="531" r:id="rId13"/>
    <p:sldId id="526" r:id="rId14"/>
    <p:sldId id="535" r:id="rId15"/>
    <p:sldId id="530" r:id="rId16"/>
    <p:sldId id="528" r:id="rId17"/>
    <p:sldId id="537" r:id="rId18"/>
    <p:sldId id="538" r:id="rId19"/>
    <p:sldId id="539" r:id="rId20"/>
    <p:sldId id="540" r:id="rId21"/>
    <p:sldId id="541" r:id="rId22"/>
    <p:sldId id="542" r:id="rId23"/>
    <p:sldId id="529" r:id="rId24"/>
    <p:sldId id="536" r:id="rId25"/>
    <p:sldId id="545" r:id="rId26"/>
    <p:sldId id="544" r:id="rId27"/>
    <p:sldId id="543" r:id="rId28"/>
    <p:sldId id="546" r:id="rId29"/>
    <p:sldId id="533" r:id="rId30"/>
    <p:sldId id="534" r:id="rId31"/>
    <p:sldId id="295" r:id="rId3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1-09-19T17:51:02.87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20246 6039,'0'-17,"0"2,-11 15,0-16,0 16,-12 0,-10 0,11 0,-57 0,1 0,33 0,0 0,-21 16,21-1,12 2,-23-2,22 1,1-16,10 0,1 16,0 0,-12-1,12-15,-1 0,13 17,-13-2,12 1,0 0,-11-16,10 32,1-16,-11 0,10-1,-10 17,11-16,-12 0,13 0,-2 0,-10 0,11 15,-11-15,10 16,1-16,-11 16,10-17,-10 1,11 0,-11 15,11-14,-1-2,-10 17,11-16,-11 16,10-16,1-1,-11 17,11-16,-12 16,12-16,-11 15,11-15,0 0,-12 16,12-1,-11 1,11 16,-11-16,10-16,-11 63,1-31,11-1,-11-15,11 15,-12-15,12 32,-11 15,-1-32,1 33,-1-17,13 16,-12-15,-1-16,12 15,-12-15,1-1,11 1,-12-33,13 17,-13 0,11 16,2-33,-2 1,-10 16,11-16,-11 15,10-14,1 14,-11 17,11-32,0 15,-12 17,12 16,-11-49,10 33,-10-1,11 1,-11 0,-1 15,12-48,-11 33,11-1,-12 33,12-33,0-15,0 31,11-15,-11 16,0-1,11 17,0-33,0 32,0 1,0 15,22 0,-11-16,11 16,1 1,-12-1,11-16,0 16,12 16,-23-16,23 1,11-1,-1-32,1-15,-23 32,0-49,0 16,1 1,-1 0,1-17,-12 1,11 0,-10-16,10 16,1-1,-13-15,24 16,-23-16,1 15,10-14,11 14,-10-15,10 15,-11-14,-11-2,12 1,10 16,-10-16,-1 15,1-15,-1 0,0 16,11-16,1-1,22 2,-23-17,23 15,0-15,11 0,-11 0,0 0,11 0,11 0,0 0,-22-32,11 17,-11-1,33-16,-33 0,44 1,-10-1,-1-15,12 15,-23-31,11-1,11 16,-43 0,32 17,-10-1,-1-15,-11-1,-22 1,21 30,1-30,0-1,0 0,0-15,0 0,0 15,-33-15,22 15,-23 16,12-31,0 0,-12 15,1-16,-12 17,11 15,-22-31,12 0,0-17,-1 17,0-17,-11 33,12-33,-1 17,0 16,-11-33,0 17,1-17,-1 17,0-1,0-31,1 32,-2-32,2 0,-12 15,0-14,0 14,0 1,0-16,0 15,0 1,-12 0,2-16,10 15,-12-15,1 48,0-17,0-31,-12 16,23 47,-11-16,0-15,0 15,0-31,0 47,-12-16,23 17,-11-1,-11-31,11 47,-12-32,12 16,-12-15,12 15,-11-15,11-1,-11 1,10 15,-10-16,11 16,-11-15,-1-1,12 16,-11 1,0-1,10 16,-10-16,-1 17,12-17,-22 0,22 16,-12-31,1 31,-1-16,1-15,-11 31,-1-16,12 16,11-15,-12 14,12 2,-22-17,-1 0,12 16,-1-15,-10 14,22 2,-23-1,12 16,0-16,-23 0,12 16,-1 0,1 0,-12 0,12 0,-12 0,11 0,12 16,-12-16,12 0,0 0,11 0,-24 0,25 16,-2-16,-10 0,11 0,0 0,0 0,-12 0,12 0,0 0,0 0,-11 0,10 0,1 0,0 0,-11 0,11 0,0 0,-12 0,12 0,-1 0,-10-16,11 16,0-16,0 16,0-15,-1 15,1-17,-11 2,22-1,-11 16,11-16,-22 16,22-16,-12 0,-10 0,11 1,-1 15,12-16,-10 16,-2 0,1 0,11-16,-11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531CDE8-D30B-45BC-805C-C8FA3E6EDF76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3201E4C-D193-4E0C-AFDC-76F856D30D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51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B8E38-7631-46C0-8DBB-475085E42CC4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6513" y="739775"/>
            <a:ext cx="4743450" cy="3557588"/>
          </a:xfrm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1892" y="4591477"/>
            <a:ext cx="5372746" cy="429823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04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20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065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73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605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92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916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676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3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23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367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73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949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586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256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92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878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37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71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27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373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430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93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224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5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952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3EED9-CCC9-4779-8EAA-80B40537277A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213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17FB-D7E2-49A2-A38E-FB20B91B063C}" type="datetime1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36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F4DAA-7863-4628-A2A6-6AA499761EFE}" type="datetime1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5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B7F-E1A2-4AEB-9BB5-3AC13F640EDF}" type="datetime1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8770-78AE-4FD7-A5CC-652D8E6C6120}" type="datetime1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3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9B5BA-4A60-4C92-B15B-4490E36E5D27}" type="datetime1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1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59B1-8E8F-4B45-BE35-6FC2CBF564A8}" type="datetime1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9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2CC3-41D2-43EC-BA56-E13DC6621359}" type="datetime1">
              <a:rPr lang="en-US" smtClean="0"/>
              <a:t>9/19/2021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1159-62CE-4F82-8104-40C4B3EDB04C}" type="datetime1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A6CB4-BDBA-4A94-87A0-D821C55A6442}" type="datetime1">
              <a:rPr lang="en-US" smtClean="0"/>
              <a:t>9/19/2021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1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A26F-76A3-489D-B133-16458F2A2860}" type="datetime1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3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40FB-C39E-4879-BA3A-6E8A1B79C339}" type="datetime1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63FA4-363A-4BB0-AD7E-09273A2D1300}" type="datetime1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5B2E6-1B85-4FAD-A658-084C34CD4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customXml" Target="../ink/ink1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NI-[HTI]-PPT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7013" cy="683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5257800"/>
          </a:xfrm>
        </p:spPr>
        <p:txBody>
          <a:bodyPr>
            <a:normAutofit/>
          </a:bodyPr>
          <a:lstStyle/>
          <a:p>
            <a:pPr defTabSz="1474788" fontAlgn="t"/>
            <a:r>
              <a:rPr lang="en-US" altLang="zh-CN" sz="4800" b="1" dirty="0">
                <a:ea typeface="SimSun" pitchFamily="2" charset="-122"/>
              </a:rPr>
              <a:t>AI Image Pathology Diagnosis</a:t>
            </a:r>
            <a:br>
              <a:rPr lang="en-US" altLang="zh-CN" sz="3200" b="1" dirty="0">
                <a:ea typeface="SimSun" pitchFamily="2" charset="-122"/>
              </a:rPr>
            </a:br>
            <a:br>
              <a:rPr lang="en-US" altLang="zh-CN" sz="3200" b="1" dirty="0">
                <a:ea typeface="SimSun" pitchFamily="2" charset="-122"/>
              </a:rPr>
            </a:br>
            <a:r>
              <a:rPr lang="en-US" altLang="zh-CN" sz="3600" b="1" dirty="0">
                <a:ea typeface="SimSun" pitchFamily="2" charset="-122"/>
              </a:rPr>
              <a:t>Lawrence Chan</a:t>
            </a:r>
            <a:br>
              <a:rPr lang="en-US" altLang="zh-CN" sz="2400" b="1" dirty="0">
                <a:ea typeface="SimSun" pitchFamily="2" charset="-122"/>
              </a:rPr>
            </a:br>
            <a:r>
              <a:rPr lang="en-US" altLang="zh-CN" sz="2400" b="1" dirty="0">
                <a:ea typeface="SimSun" pitchFamily="2" charset="-122"/>
              </a:rPr>
              <a:t> </a:t>
            </a:r>
            <a:br>
              <a:rPr lang="en-US" altLang="zh-CN" sz="2400" b="1" dirty="0">
                <a:ea typeface="SimSun" pitchFamily="2" charset="-122"/>
              </a:rPr>
            </a:br>
            <a:r>
              <a:rPr lang="en-US" altLang="zh-CN" sz="2000" b="1" dirty="0">
                <a:ea typeface="SimSun" pitchFamily="2" charset="-122"/>
              </a:rPr>
              <a:t>Department of Health Technology and Informatics, Hong Kong Polytechnic University</a:t>
            </a:r>
            <a:endParaRPr lang="en-GB" altLang="en-US" sz="2000" dirty="0">
              <a:ea typeface="SimSun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2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1925"/>
            <a:ext cx="7773988" cy="752475"/>
          </a:xfrm>
        </p:spPr>
        <p:txBody>
          <a:bodyPr>
            <a:normAutofit/>
          </a:bodyPr>
          <a:lstStyle/>
          <a:p>
            <a:pPr defTabSz="1474788"/>
            <a:r>
              <a:rPr lang="en-GB" altLang="en-US" sz="3200" b="1"/>
              <a:t>Liquid-based preparation (LBP) cytology</a:t>
            </a:r>
            <a:endParaRPr lang="en-GB" alt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3" descr="DSCN1002">
            <a:extLst>
              <a:ext uri="{FF2B5EF4-FFF2-40B4-BE49-F238E27FC236}">
                <a16:creationId xmlns:a16="http://schemas.microsoft.com/office/drawing/2014/main" id="{6D781B6D-CB70-444F-AD69-C8FE5924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400" y="1160462"/>
            <a:ext cx="8763000" cy="55451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86970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1925"/>
            <a:ext cx="7773988" cy="752475"/>
          </a:xfrm>
        </p:spPr>
        <p:txBody>
          <a:bodyPr>
            <a:normAutofit/>
          </a:bodyPr>
          <a:lstStyle/>
          <a:p>
            <a:pPr defTabSz="1474788"/>
            <a:r>
              <a:rPr lang="en-GB" altLang="en-US" sz="3200" b="1"/>
              <a:t>Liquid-based preparation (LBP) cytology</a:t>
            </a:r>
            <a:endParaRPr lang="en-GB" alt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3" descr="DSCN2832">
            <a:extLst>
              <a:ext uri="{FF2B5EF4-FFF2-40B4-BE49-F238E27FC236}">
                <a16:creationId xmlns:a16="http://schemas.microsoft.com/office/drawing/2014/main" id="{94BA8AB7-831C-415B-905B-326EF86ECB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3350" y="1916113"/>
            <a:ext cx="2736850" cy="2246312"/>
          </a:xfrm>
          <a:prstGeom prst="rect">
            <a:avLst/>
          </a:prstGeom>
          <a:ln/>
        </p:spPr>
      </p:pic>
      <p:pic>
        <p:nvPicPr>
          <p:cNvPr id="7" name="Picture 4" descr="DSCN2821">
            <a:extLst>
              <a:ext uri="{FF2B5EF4-FFF2-40B4-BE49-F238E27FC236}">
                <a16:creationId xmlns:a16="http://schemas.microsoft.com/office/drawing/2014/main" id="{239BB539-9E03-406D-89ED-75B86ED04B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813" y="1916113"/>
            <a:ext cx="3024187" cy="227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5" descr="传统涂片1">
            <a:extLst>
              <a:ext uri="{FF2B5EF4-FFF2-40B4-BE49-F238E27FC236}">
                <a16:creationId xmlns:a16="http://schemas.microsoft.com/office/drawing/2014/main" id="{B3626630-E421-4890-A41C-F9676CEF7F1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350" y="4221163"/>
            <a:ext cx="2736850" cy="2130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6" descr="DSCN2840">
            <a:extLst>
              <a:ext uri="{FF2B5EF4-FFF2-40B4-BE49-F238E27FC236}">
                <a16:creationId xmlns:a16="http://schemas.microsoft.com/office/drawing/2014/main" id="{2BE4B2B5-D289-477C-B306-E5C7D87FBF9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813" y="4221163"/>
            <a:ext cx="3024187" cy="214153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1816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1925"/>
            <a:ext cx="7773988" cy="752475"/>
          </a:xfrm>
        </p:spPr>
        <p:txBody>
          <a:bodyPr>
            <a:normAutofit/>
          </a:bodyPr>
          <a:lstStyle/>
          <a:p>
            <a:pPr defTabSz="1474788"/>
            <a:r>
              <a:rPr lang="en-GB" altLang="en-US" sz="3200" b="1" dirty="0"/>
              <a:t>Liquid-based preparation (LBP) cytology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ADC274F-8552-4335-A15A-5640D7D8F0E7}"/>
              </a:ext>
            </a:extLst>
          </p:cNvPr>
          <p:cNvGraphicFramePr>
            <a:graphicFrameLocks/>
          </p:cNvGraphicFramePr>
          <p:nvPr/>
        </p:nvGraphicFramePr>
        <p:xfrm>
          <a:off x="1403350" y="1557338"/>
          <a:ext cx="6911975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942455" imgH="3093085" progId="CorelDRAW.Graphic.13">
                  <p:embed/>
                </p:oleObj>
              </mc:Choice>
              <mc:Fallback>
                <p:oleObj r:id="rId4" imgW="6942455" imgH="3093085" progId="CorelDRAW.Graphic.1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ADC274F-8552-4335-A15A-5640D7D8F0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350" y="1557338"/>
                        <a:ext cx="6911975" cy="307498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6" descr="底面">
            <a:extLst>
              <a:ext uri="{FF2B5EF4-FFF2-40B4-BE49-F238E27FC236}">
                <a16:creationId xmlns:a16="http://schemas.microsoft.com/office/drawing/2014/main" id="{B90860E2-C23E-4C88-978E-B0B7DDF731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363" y="4581525"/>
            <a:ext cx="1639887" cy="180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7" descr="底面00">
            <a:extLst>
              <a:ext uri="{FF2B5EF4-FFF2-40B4-BE49-F238E27FC236}">
                <a16:creationId xmlns:a16="http://schemas.microsoft.com/office/drawing/2014/main" id="{6C849FC7-F80C-4DF7-8E0E-31667251099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5157788"/>
            <a:ext cx="603250" cy="79216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9227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1925"/>
            <a:ext cx="7773988" cy="752475"/>
          </a:xfrm>
        </p:spPr>
        <p:txBody>
          <a:bodyPr>
            <a:normAutofit/>
          </a:bodyPr>
          <a:lstStyle/>
          <a:p>
            <a:pPr defTabSz="1474788"/>
            <a:r>
              <a:rPr lang="en-GB" altLang="en-US" sz="3200" b="1" dirty="0"/>
              <a:t>Liquid-based preparation (LBP) cytology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13</a:t>
            </a:fld>
            <a:endParaRPr lang="en-US"/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5713FC6D-C706-4518-B64D-ED3610D7AEF1}"/>
              </a:ext>
            </a:extLst>
          </p:cNvPr>
          <p:cNvSpPr txBox="1"/>
          <p:nvPr/>
        </p:nvSpPr>
        <p:spPr>
          <a:xfrm>
            <a:off x="819149" y="1053455"/>
            <a:ext cx="784860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ea typeface="楷体_GB2312" pitchFamily="49" charset="-122"/>
              </a:rPr>
              <a:t>Specimen collection and slide preparation process</a:t>
            </a:r>
            <a:endParaRPr lang="zh-CN" altLang="en-US" sz="24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6" name="Object 9">
            <a:extLst>
              <a:ext uri="{FF2B5EF4-FFF2-40B4-BE49-F238E27FC236}">
                <a16:creationId xmlns:a16="http://schemas.microsoft.com/office/drawing/2014/main" id="{F310BE9B-D3A4-43A9-A422-065AFF39F0FF}"/>
              </a:ext>
            </a:extLst>
          </p:cNvPr>
          <p:cNvGraphicFramePr/>
          <p:nvPr/>
        </p:nvGraphicFramePr>
        <p:xfrm>
          <a:off x="6286500" y="3451225"/>
          <a:ext cx="14097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343525" imgH="3962400" progId="Paint.Picture">
                  <p:embed/>
                </p:oleObj>
              </mc:Choice>
              <mc:Fallback>
                <p:oleObj r:id="rId4" imgW="5343525" imgH="3962400" progId="Paint.Picture">
                  <p:embed/>
                  <p:pic>
                    <p:nvPicPr>
                      <p:cNvPr id="4098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6500" y="3451225"/>
                        <a:ext cx="1409700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0">
            <a:extLst>
              <a:ext uri="{FF2B5EF4-FFF2-40B4-BE49-F238E27FC236}">
                <a16:creationId xmlns:a16="http://schemas.microsoft.com/office/drawing/2014/main" id="{05A8F61A-76F6-4187-BBA4-B1893D75272E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013" y="4221163"/>
            <a:ext cx="876300" cy="14605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40636017-B2C7-40E6-8E2E-6CCC6C7B7A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363" y="3573463"/>
            <a:ext cx="1143000" cy="679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F6D8DE24-1E01-4FAB-8E0C-8614CA78C1E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513" y="2420938"/>
            <a:ext cx="939800" cy="1063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" name="Group 13">
            <a:extLst>
              <a:ext uri="{FF2B5EF4-FFF2-40B4-BE49-F238E27FC236}">
                <a16:creationId xmlns:a16="http://schemas.microsoft.com/office/drawing/2014/main" id="{E5A4129B-FAB3-489F-94C8-3A6E1FB5E674}"/>
              </a:ext>
            </a:extLst>
          </p:cNvPr>
          <p:cNvGrpSpPr/>
          <p:nvPr/>
        </p:nvGrpSpPr>
        <p:grpSpPr>
          <a:xfrm>
            <a:off x="471488" y="5229228"/>
            <a:ext cx="8169275" cy="852488"/>
            <a:chOff x="176" y="3312"/>
            <a:chExt cx="5146" cy="537"/>
          </a:xfrm>
        </p:grpSpPr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06EEB147-ACED-4F3F-B165-66ACF62FF992}"/>
                </a:ext>
              </a:extLst>
            </p:cNvPr>
            <p:cNvSpPr/>
            <p:nvPr/>
          </p:nvSpPr>
          <p:spPr>
            <a:xfrm>
              <a:off x="176" y="3312"/>
              <a:ext cx="4848" cy="0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2" name="Text Box 15">
              <a:extLst>
                <a:ext uri="{FF2B5EF4-FFF2-40B4-BE49-F238E27FC236}">
                  <a16:creationId xmlns:a16="http://schemas.microsoft.com/office/drawing/2014/main" id="{3FA684E2-6DB5-41F3-8A40-49C5D5C585B8}"/>
                </a:ext>
              </a:extLst>
            </p:cNvPr>
            <p:cNvSpPr txBox="1"/>
            <p:nvPr/>
          </p:nvSpPr>
          <p:spPr>
            <a:xfrm>
              <a:off x="426" y="3324"/>
              <a:ext cx="4896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 sz="2100" b="1" dirty="0">
                  <a:solidFill>
                    <a:srgbClr val="0F1453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Fully automatic and standardized film production process to ensure efficient, stable and high-quality film preparation</a:t>
              </a:r>
              <a:endParaRPr lang="zh-CN" altLang="en-US" sz="2100" b="1" dirty="0">
                <a:solidFill>
                  <a:srgbClr val="0F1453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pic>
        <p:nvPicPr>
          <p:cNvPr id="23" name="Picture 16" descr="123collxn">
            <a:extLst>
              <a:ext uri="{FF2B5EF4-FFF2-40B4-BE49-F238E27FC236}">
                <a16:creationId xmlns:a16="http://schemas.microsoft.com/office/drawing/2014/main" id="{96868973-78B9-4D85-8B52-FE23611326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5650" y="1916113"/>
            <a:ext cx="977900" cy="108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17" descr="14">
            <a:extLst>
              <a:ext uri="{FF2B5EF4-FFF2-40B4-BE49-F238E27FC236}">
                <a16:creationId xmlns:a16="http://schemas.microsoft.com/office/drawing/2014/main" id="{8F11CE67-1599-4751-AA79-87E502B1482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888" y="2636838"/>
            <a:ext cx="900112" cy="1079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9F718F-358A-45F3-8040-709F55DFC851}"/>
              </a:ext>
            </a:extLst>
          </p:cNvPr>
          <p:cNvSpPr txBox="1"/>
          <p:nvPr/>
        </p:nvSpPr>
        <p:spPr>
          <a:xfrm>
            <a:off x="622299" y="3104614"/>
            <a:ext cx="1244601" cy="7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1.</a:t>
            </a:r>
            <a:r>
              <a:rPr lang="en-HK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 Collect specimens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3DFCD9-C239-4264-85AD-46DC9A7EBBEE}"/>
              </a:ext>
            </a:extLst>
          </p:cNvPr>
          <p:cNvSpPr txBox="1"/>
          <p:nvPr/>
        </p:nvSpPr>
        <p:spPr>
          <a:xfrm>
            <a:off x="1990169" y="3603607"/>
            <a:ext cx="1356011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HK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en-HK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 Vibration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F34FA2-DBF1-4571-BCF6-041BD081551F}"/>
              </a:ext>
            </a:extLst>
          </p:cNvPr>
          <p:cNvSpPr txBox="1"/>
          <p:nvPr/>
        </p:nvSpPr>
        <p:spPr>
          <a:xfrm>
            <a:off x="3482277" y="3843901"/>
            <a:ext cx="1371600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HK" altLang="zh-CN" b="1" dirty="0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en-HK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 Transfer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0718E0-83EB-4209-A7F2-CFFF423313FA}"/>
              </a:ext>
            </a:extLst>
          </p:cNvPr>
          <p:cNvSpPr txBox="1"/>
          <p:nvPr/>
        </p:nvSpPr>
        <p:spPr>
          <a:xfrm>
            <a:off x="4568952" y="4250217"/>
            <a:ext cx="1639888" cy="7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HK" altLang="zh-CN" b="1" dirty="0"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lang="zh-CN" altLang="en-US" sz="1800" b="1" dirty="0"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r>
              <a:rPr lang="en-HK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 Gradient centrifugation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1B5C74-98FC-4A67-9715-694C0358FDF0}"/>
              </a:ext>
            </a:extLst>
          </p:cNvPr>
          <p:cNvSpPr txBox="1"/>
          <p:nvPr/>
        </p:nvSpPr>
        <p:spPr>
          <a:xfrm>
            <a:off x="6208840" y="4375647"/>
            <a:ext cx="2199720" cy="728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HK" altLang="zh-CN" b="1" dirty="0">
                <a:latin typeface="Times New Roman" panose="02020603050405020304" pitchFamily="18" charset="0"/>
                <a:ea typeface="楷体_GB2312" pitchFamily="49" charset="-122"/>
              </a:rPr>
              <a:t>5. Slide preparation / staining </a:t>
            </a:r>
          </a:p>
        </p:txBody>
      </p:sp>
    </p:spTree>
    <p:extLst>
      <p:ext uri="{BB962C8B-B14F-4D97-AF65-F5344CB8AC3E}">
        <p14:creationId xmlns:p14="http://schemas.microsoft.com/office/powerpoint/2010/main" val="201817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Bronchial Brushing procedure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5D11E-D989-4E9D-BC40-B133C5FBBCC7}"/>
              </a:ext>
            </a:extLst>
          </p:cNvPr>
          <p:cNvSpPr txBox="1"/>
          <p:nvPr/>
        </p:nvSpPr>
        <p:spPr>
          <a:xfrm>
            <a:off x="1235867" y="2133600"/>
            <a:ext cx="66516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bronchial brushing is used to find cancer and changes in cells that may lead to cancer. </a:t>
            </a:r>
          </a:p>
          <a:p>
            <a:endParaRPr lang="en-US" sz="2800" dirty="0"/>
          </a:p>
          <a:p>
            <a:r>
              <a:rPr lang="en-US" sz="2800" dirty="0"/>
              <a:t>It is also used to help diagnose other lung conditions.</a:t>
            </a:r>
          </a:p>
          <a:p>
            <a:endParaRPr lang="en-US" sz="2800" dirty="0"/>
          </a:p>
          <a:p>
            <a:r>
              <a:rPr lang="en-US" sz="2800" dirty="0"/>
              <a:t>Also called bronchial brush</a:t>
            </a:r>
            <a:r>
              <a:rPr lang="en-HK" sz="2800" dirty="0"/>
              <a:t> biopsy</a:t>
            </a:r>
          </a:p>
        </p:txBody>
      </p:sp>
    </p:spTree>
    <p:extLst>
      <p:ext uri="{BB962C8B-B14F-4D97-AF65-F5344CB8AC3E}">
        <p14:creationId xmlns:p14="http://schemas.microsoft.com/office/powerpoint/2010/main" val="402439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Bronchial Brushing procedure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5D11E-D989-4E9D-BC40-B133C5FBBCC7}"/>
              </a:ext>
            </a:extLst>
          </p:cNvPr>
          <p:cNvSpPr txBox="1"/>
          <p:nvPr/>
        </p:nvSpPr>
        <p:spPr>
          <a:xfrm>
            <a:off x="685800" y="1371600"/>
            <a:ext cx="777398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procedure in which cells are taken from the inside of the airways that lead to the lungs.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 bronchoscope (a thin, tube-like instrument with a light and a lens for viewing) is inserted through the nose or mouth into the lungs.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 small brush is then used to remove cells from the airways. </a:t>
            </a:r>
          </a:p>
          <a:p>
            <a:endParaRPr lang="en-US" sz="2800" dirty="0"/>
          </a:p>
          <a:p>
            <a:r>
              <a:rPr lang="en-US" sz="2800" dirty="0"/>
              <a:t>These cells are then looked at under a microscope. 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09932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E5C4C96-914C-4E08-8DD4-8C603C420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Respiratory epithelium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5D11E-D989-4E9D-BC40-B133C5FBBCC7}"/>
              </a:ext>
            </a:extLst>
          </p:cNvPr>
          <p:cNvSpPr txBox="1"/>
          <p:nvPr/>
        </p:nvSpPr>
        <p:spPr>
          <a:xfrm>
            <a:off x="685800" y="1371600"/>
            <a:ext cx="77739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Also called airway epithelium</a:t>
            </a:r>
          </a:p>
          <a:p>
            <a:endParaRPr lang="en-US" sz="2800" dirty="0"/>
          </a:p>
          <a:p>
            <a:r>
              <a:rPr lang="en-US" sz="2800" dirty="0"/>
              <a:t>A type of ciliated columnar epithelium found lining most of the respiratory tract as respiratory mucosa where it serves to moisten and protect the airways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31186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Respiratory epithelium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5D11E-D989-4E9D-BC40-B133C5FBBCC7}"/>
              </a:ext>
            </a:extLst>
          </p:cNvPr>
          <p:cNvSpPr txBox="1"/>
          <p:nvPr/>
        </p:nvSpPr>
        <p:spPr>
          <a:xfrm>
            <a:off x="677238" y="1295400"/>
            <a:ext cx="35017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Four main cell types: </a:t>
            </a:r>
          </a:p>
          <a:p>
            <a:pPr marL="514350" indent="-514350">
              <a:buAutoNum type="alphaLcParenR"/>
            </a:pPr>
            <a:r>
              <a:rPr lang="en-US" sz="2800" dirty="0"/>
              <a:t>ciliated cells, </a:t>
            </a:r>
          </a:p>
          <a:p>
            <a:pPr marL="514350" indent="-514350">
              <a:buAutoNum type="alphaLcParenR"/>
            </a:pPr>
            <a:r>
              <a:rPr lang="en-US" sz="2800" dirty="0"/>
              <a:t>goblet cells</a:t>
            </a:r>
          </a:p>
          <a:p>
            <a:pPr marL="514350" indent="-514350">
              <a:buAutoNum type="alphaLcParenR"/>
            </a:pPr>
            <a:r>
              <a:rPr lang="en-US" sz="2800" dirty="0"/>
              <a:t>club cells, and </a:t>
            </a:r>
          </a:p>
          <a:p>
            <a:pPr marL="514350" indent="-514350">
              <a:buAutoNum type="alphaLcParenR"/>
            </a:pPr>
            <a:r>
              <a:rPr lang="en-US" sz="2800" dirty="0"/>
              <a:t>airway basal cells</a:t>
            </a:r>
            <a:endParaRPr lang="en-HK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392277-270B-4B05-B035-8543A2B1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89" y="1789041"/>
            <a:ext cx="4944421" cy="494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972B3-B440-46DC-B9FF-CA0610F5040F}"/>
              </a:ext>
            </a:extLst>
          </p:cNvPr>
          <p:cNvSpPr txBox="1"/>
          <p:nvPr/>
        </p:nvSpPr>
        <p:spPr>
          <a:xfrm>
            <a:off x="3581400" y="581468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Club cells, basal cells</a:t>
            </a:r>
            <a:endParaRPr lang="en-HK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7291F-CA0F-4D21-AA5E-1FF7B2A0DF50}"/>
              </a:ext>
            </a:extLst>
          </p:cNvPr>
          <p:cNvSpPr txBox="1"/>
          <p:nvPr/>
        </p:nvSpPr>
        <p:spPr>
          <a:xfrm>
            <a:off x="4423444" y="4637382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goblet cells</a:t>
            </a:r>
            <a:endParaRPr lang="en-HK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8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Respiratory epithelium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5D11E-D989-4E9D-BC40-B133C5FBBCC7}"/>
              </a:ext>
            </a:extLst>
          </p:cNvPr>
          <p:cNvSpPr txBox="1"/>
          <p:nvPr/>
        </p:nvSpPr>
        <p:spPr>
          <a:xfrm>
            <a:off x="685800" y="1371600"/>
            <a:ext cx="777398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trachea and main bronchial epithelium are covered with two or more layers of columnar cells, but not all of them extend to the surface of the epithelium.</a:t>
            </a:r>
          </a:p>
          <a:p>
            <a:endParaRPr lang="en-US" sz="2800" dirty="0"/>
          </a:p>
          <a:p>
            <a:r>
              <a:rPr lang="en-US" sz="2800" dirty="0"/>
              <a:t>Cells that do not extend to the surface have no cilia. This is an example of spatial arrangement that determines cell differentiation.</a:t>
            </a:r>
          </a:p>
          <a:p>
            <a:endParaRPr lang="en-US" sz="2800" dirty="0"/>
          </a:p>
          <a:p>
            <a:r>
              <a:rPr lang="en-US" sz="2800" dirty="0"/>
              <a:t>In the smaller branches of the bronchus, the number of goblet cells and ciliated cells gradually decreases, becoming some cube cells.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09798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6670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Pathology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4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Respiratory epithelium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5D11E-D989-4E9D-BC40-B133C5FBBCC7}"/>
              </a:ext>
            </a:extLst>
          </p:cNvPr>
          <p:cNvSpPr txBox="1"/>
          <p:nvPr/>
        </p:nvSpPr>
        <p:spPr>
          <a:xfrm>
            <a:off x="685800" y="1371600"/>
            <a:ext cx="777398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ciliated columnar epithelium is easy to form a cluster and fall off.</a:t>
            </a:r>
          </a:p>
          <a:p>
            <a:endParaRPr lang="en-US" sz="2800" dirty="0"/>
          </a:p>
          <a:p>
            <a:r>
              <a:rPr lang="en-US" sz="2800" dirty="0"/>
              <a:t>The liquid-based slide shows a densely stained cell cluster. </a:t>
            </a:r>
          </a:p>
          <a:p>
            <a:endParaRPr lang="en-US" sz="2800" dirty="0"/>
          </a:p>
          <a:p>
            <a:r>
              <a:rPr lang="en-US" sz="2800" dirty="0"/>
              <a:t>The interpretation is difficult, no matter under a microscope or AI recognition.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327116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Respiratory epithelium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5" descr="重新曝光 66">
            <a:extLst>
              <a:ext uri="{FF2B5EF4-FFF2-40B4-BE49-F238E27FC236}">
                <a16:creationId xmlns:a16="http://schemas.microsoft.com/office/drawing/2014/main" id="{36B0928D-63EF-48E9-B69B-E1E61CBFC1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/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54817CE-CBEA-4520-8F9D-F495AA61061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47554"/>
            <a:ext cx="7773988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474788"/>
            <a:r>
              <a:rPr lang="en-GB" altLang="en-US" sz="3600" b="1"/>
              <a:t>LBP Slide</a:t>
            </a:r>
            <a:endParaRPr lang="en-GB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4511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LBP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C:\Users\Administrator\Desktop\18_26.5x.jpg">
            <a:extLst>
              <a:ext uri="{FF2B5EF4-FFF2-40B4-BE49-F238E27FC236}">
                <a16:creationId xmlns:a16="http://schemas.microsoft.com/office/drawing/2014/main" id="{56BE8D2B-A2D7-4784-B412-BF3F0BF94A0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059" y="1190256"/>
            <a:ext cx="9074941" cy="527563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68156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8CB6260-1595-4B77-84C8-33EF1FAFD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137785"/>
          </a:xfrm>
          <a:prstGeom prst="rect">
            <a:avLst/>
          </a:prstGeom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-2" y="0"/>
            <a:ext cx="9123362" cy="19812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defTabSz="1474788"/>
            <a:r>
              <a:rPr lang="en-US" altLang="en-US" sz="3600" b="1" dirty="0"/>
              <a:t>Classification of Lung Cancer</a:t>
            </a:r>
            <a:endParaRPr lang="en-GB" altLang="en-US" sz="36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A147E2-3A2E-4C9E-A502-EC8AD9D902A6}"/>
              </a:ext>
            </a:extLst>
          </p:cNvPr>
          <p:cNvCxnSpPr>
            <a:cxnSpLocks/>
          </p:cNvCxnSpPr>
          <p:nvPr/>
        </p:nvCxnSpPr>
        <p:spPr>
          <a:xfrm>
            <a:off x="3962400" y="33528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C45808-47C2-4FD9-88C6-80655D526DD4}"/>
              </a:ext>
            </a:extLst>
          </p:cNvPr>
          <p:cNvCxnSpPr>
            <a:cxnSpLocks/>
          </p:cNvCxnSpPr>
          <p:nvPr/>
        </p:nvCxnSpPr>
        <p:spPr>
          <a:xfrm>
            <a:off x="6553200" y="335280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F0F70E-FA35-40F2-A3B2-B4FD44D4C6E4}"/>
              </a:ext>
            </a:extLst>
          </p:cNvPr>
          <p:cNvSpPr/>
          <p:nvPr/>
        </p:nvSpPr>
        <p:spPr>
          <a:xfrm>
            <a:off x="5334001" y="3809365"/>
            <a:ext cx="2438398" cy="91438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Large Cell Carcinoma</a:t>
            </a:r>
          </a:p>
        </p:txBody>
      </p:sp>
    </p:spTree>
    <p:extLst>
      <p:ext uri="{BB962C8B-B14F-4D97-AF65-F5344CB8AC3E}">
        <p14:creationId xmlns:p14="http://schemas.microsoft.com/office/powerpoint/2010/main" val="44906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24</a:t>
            </a:fld>
            <a:endParaRPr 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295400" y="0"/>
            <a:ext cx="6248402" cy="15240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defTabSz="1474788"/>
            <a:r>
              <a:rPr lang="en-US" altLang="en-US" sz="3600" b="1" dirty="0"/>
              <a:t>Classification of Lung Cancer</a:t>
            </a:r>
            <a:br>
              <a:rPr lang="en-US" altLang="en-US" sz="3600" b="1" dirty="0"/>
            </a:br>
            <a:r>
              <a:rPr lang="en-US" altLang="en-US" sz="3600" b="1" dirty="0"/>
              <a:t>in dataset for this competition</a:t>
            </a:r>
            <a:endParaRPr lang="en-GB" altLang="en-US" sz="3600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F0F70E-FA35-40F2-A3B2-B4FD44D4C6E4}"/>
              </a:ext>
            </a:extLst>
          </p:cNvPr>
          <p:cNvSpPr/>
          <p:nvPr/>
        </p:nvSpPr>
        <p:spPr>
          <a:xfrm>
            <a:off x="5181602" y="5697169"/>
            <a:ext cx="2438398" cy="51911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</a:rPr>
              <a:t>Large Cell Carcinoma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B2486F-9EF7-4D0A-9A4E-D53CABCE9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21029"/>
              </p:ext>
            </p:extLst>
          </p:nvPr>
        </p:nvGraphicFramePr>
        <p:xfrm>
          <a:off x="1549400" y="1524000"/>
          <a:ext cx="5918200" cy="3295650"/>
        </p:xfrm>
        <a:graphic>
          <a:graphicData uri="http://schemas.openxmlformats.org/drawingml/2006/table">
            <a:tbl>
              <a:tblPr/>
              <a:tblGrid>
                <a:gridCol w="1041400">
                  <a:extLst>
                    <a:ext uri="{9D8B030D-6E8A-4147-A177-3AD203B41FA5}">
                      <a16:colId xmlns:a16="http://schemas.microsoft.com/office/drawing/2014/main" val="6743725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059094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111954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0345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58842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330198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53632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005258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0498592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image_id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xmin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ymin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ymax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sclc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nsclc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5649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3192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0.2263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478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8251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4466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1153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1699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0.0954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`0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8317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0.4972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2220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6211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0.2334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4285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5174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0.6571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0.7997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1022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0.4699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706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sample_0007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558538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37E97D-15B1-4C71-A927-CED9788D0C16}"/>
              </a:ext>
            </a:extLst>
          </p:cNvPr>
          <p:cNvSpPr/>
          <p:nvPr/>
        </p:nvSpPr>
        <p:spPr>
          <a:xfrm>
            <a:off x="7010400" y="3485781"/>
            <a:ext cx="609600" cy="152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D129C7-5BF5-4E16-8301-4969F687D943}"/>
              </a:ext>
            </a:extLst>
          </p:cNvPr>
          <p:cNvSpPr/>
          <p:nvPr/>
        </p:nvSpPr>
        <p:spPr>
          <a:xfrm>
            <a:off x="5202238" y="3496911"/>
            <a:ext cx="1274762" cy="152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CA13D0-2DB4-45E3-84C1-2A1E7A1BACF5}"/>
              </a:ext>
            </a:extLst>
          </p:cNvPr>
          <p:cNvSpPr/>
          <p:nvPr/>
        </p:nvSpPr>
        <p:spPr>
          <a:xfrm>
            <a:off x="7010400" y="2372474"/>
            <a:ext cx="609600" cy="460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49A733-08D1-4942-91D0-A4C96EF44832}"/>
              </a:ext>
            </a:extLst>
          </p:cNvPr>
          <p:cNvSpPr/>
          <p:nvPr/>
        </p:nvSpPr>
        <p:spPr>
          <a:xfrm>
            <a:off x="5181600" y="2382748"/>
            <a:ext cx="609600" cy="460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FF6A986-6DC7-4D48-96A0-7AB59597135F}"/>
              </a:ext>
            </a:extLst>
          </p:cNvPr>
          <p:cNvSpPr/>
          <p:nvPr/>
        </p:nvSpPr>
        <p:spPr>
          <a:xfrm>
            <a:off x="5791200" y="5105400"/>
            <a:ext cx="685800" cy="569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01540FE-D42B-4FFD-A2C4-91D09A3ACD9F}"/>
              </a:ext>
            </a:extLst>
          </p:cNvPr>
          <p:cNvSpPr/>
          <p:nvPr/>
        </p:nvSpPr>
        <p:spPr>
          <a:xfrm>
            <a:off x="6972300" y="5113822"/>
            <a:ext cx="685800" cy="569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3C794-C98F-4B79-8A62-88545B93DDD8}"/>
              </a:ext>
            </a:extLst>
          </p:cNvPr>
          <p:cNvSpPr txBox="1"/>
          <p:nvPr/>
        </p:nvSpPr>
        <p:spPr>
          <a:xfrm>
            <a:off x="2743200" y="5758850"/>
            <a:ext cx="2819400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HK" altLang="zh-CN" b="1" dirty="0">
                <a:latin typeface="Times New Roman" panose="02020603050405020304" pitchFamily="18" charset="0"/>
                <a:ea typeface="楷体_GB2312" pitchFamily="49" charset="-122"/>
              </a:rPr>
              <a:t>Im</a:t>
            </a:r>
            <a:r>
              <a:rPr lang="en-HK" altLang="zh-CN" sz="1800" b="1" dirty="0">
                <a:latin typeface="Times New Roman" panose="02020603050405020304" pitchFamily="18" charset="0"/>
                <a:ea typeface="楷体_GB2312" pitchFamily="49" charset="-122"/>
              </a:rPr>
              <a:t>plicitly indicated</a:t>
            </a:r>
            <a:endParaRPr lang="zh-CN" altLang="en-US" sz="1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2075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676525"/>
            <a:ext cx="7773988" cy="752475"/>
          </a:xfrm>
        </p:spPr>
        <p:txBody>
          <a:bodyPr/>
          <a:lstStyle/>
          <a:p>
            <a:pPr defTabSz="1474788"/>
            <a:r>
              <a:rPr lang="en-US" altLang="en-US" sz="3600" b="1" dirty="0"/>
              <a:t>Morphology of lung cancer cells</a:t>
            </a:r>
            <a:endParaRPr lang="en-GB" altLang="en-US" sz="3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31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68138"/>
            <a:ext cx="7773988" cy="791577"/>
          </a:xfrm>
        </p:spPr>
        <p:txBody>
          <a:bodyPr>
            <a:normAutofit/>
          </a:bodyPr>
          <a:lstStyle/>
          <a:p>
            <a:pPr defTabSz="1474788"/>
            <a:r>
              <a:rPr lang="en-GB" altLang="en-US" sz="3600" b="1" dirty="0"/>
              <a:t>Adenocarcinoma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2" descr="C:\Users\Administrator\Desktop\支刷\52.JPG">
            <a:extLst>
              <a:ext uri="{FF2B5EF4-FFF2-40B4-BE49-F238E27FC236}">
                <a16:creationId xmlns:a16="http://schemas.microsoft.com/office/drawing/2014/main" id="{33A00B15-1971-4A2A-A821-805A9393E0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59680" y="1905000"/>
            <a:ext cx="6604000" cy="4953000"/>
          </a:xfrm>
          <a:prstGeom prst="rect">
            <a:avLst/>
          </a:prstGeom>
          <a:ln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96F579-0B13-4F36-A507-C4CE3198C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914400"/>
            <a:ext cx="7162800" cy="94385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The nucleus are very clear: the nuclear chromatin is fine granular, slightly or moderately stained, and often has obvious single large nucleoli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下箭头 6">
            <a:extLst>
              <a:ext uri="{FF2B5EF4-FFF2-40B4-BE49-F238E27FC236}">
                <a16:creationId xmlns:a16="http://schemas.microsoft.com/office/drawing/2014/main" id="{F91ADE6F-DD4F-434C-9866-0E662884A6F9}"/>
              </a:ext>
            </a:extLst>
          </p:cNvPr>
          <p:cNvSpPr/>
          <p:nvPr/>
        </p:nvSpPr>
        <p:spPr>
          <a:xfrm>
            <a:off x="2362200" y="2667000"/>
            <a:ext cx="381000" cy="1143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30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68138"/>
            <a:ext cx="7773988" cy="791577"/>
          </a:xfrm>
        </p:spPr>
        <p:txBody>
          <a:bodyPr>
            <a:normAutofit/>
          </a:bodyPr>
          <a:lstStyle/>
          <a:p>
            <a:pPr defTabSz="1474788"/>
            <a:r>
              <a:rPr lang="en-GB" altLang="en-US" sz="3600" b="1" dirty="0"/>
              <a:t>Squamous cell carcinoma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2" descr="C:\Users\Administrator\Desktop\13_47.2x.jpg">
            <a:extLst>
              <a:ext uri="{FF2B5EF4-FFF2-40B4-BE49-F238E27FC236}">
                <a16:creationId xmlns:a16="http://schemas.microsoft.com/office/drawing/2014/main" id="{29ED4C9F-BF4A-4217-8F61-6261B998CF8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99380" y="2068966"/>
            <a:ext cx="6324600" cy="4743450"/>
          </a:xfrm>
          <a:prstGeom prst="rect">
            <a:avLst/>
          </a:prstGeom>
          <a:ln/>
        </p:spPr>
      </p:pic>
      <p:sp>
        <p:nvSpPr>
          <p:cNvPr id="10" name="右箭头 3">
            <a:extLst>
              <a:ext uri="{FF2B5EF4-FFF2-40B4-BE49-F238E27FC236}">
                <a16:creationId xmlns:a16="http://schemas.microsoft.com/office/drawing/2014/main" id="{45CA8AC6-B066-41EE-924D-47FF252616D1}"/>
              </a:ext>
            </a:extLst>
          </p:cNvPr>
          <p:cNvSpPr/>
          <p:nvPr/>
        </p:nvSpPr>
        <p:spPr>
          <a:xfrm>
            <a:off x="4076700" y="3065238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96F579-0B13-4F36-A507-C4CE3198C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38396"/>
            <a:ext cx="7162800" cy="94385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The nuclei are pleomorphic (heterogeneous shape), having irregular chromatin and prominent (multiple) nucleoli with inconsistent size and shape.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661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68138"/>
            <a:ext cx="7773988" cy="791577"/>
          </a:xfrm>
        </p:spPr>
        <p:txBody>
          <a:bodyPr>
            <a:normAutofit/>
          </a:bodyPr>
          <a:lstStyle/>
          <a:p>
            <a:pPr defTabSz="1474788"/>
            <a:r>
              <a:rPr lang="en-GB" altLang="en-US" sz="3600" b="1" dirty="0"/>
              <a:t>Small cell lung cancer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96F579-0B13-4F36-A507-C4CE3198C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914400"/>
            <a:ext cx="7162800" cy="94385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100" dirty="0">
                <a:solidFill>
                  <a:srgbClr val="202124"/>
                </a:solidFill>
                <a:latin typeface="Arial Unicode MS"/>
                <a:ea typeface="inherit"/>
              </a:rPr>
              <a:t>R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ound and spindle-shaped cells are deeply stained, having irregular nuclear membrane and small nucleoli.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Salt and Pepper Nuclear Chromatin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5" descr="重新曝光 94">
            <a:extLst>
              <a:ext uri="{FF2B5EF4-FFF2-40B4-BE49-F238E27FC236}">
                <a16:creationId xmlns:a16="http://schemas.microsoft.com/office/drawing/2014/main" id="{8CCD353C-4A9C-40C3-B166-610CCC0069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2778" y="2005467"/>
            <a:ext cx="6438444" cy="4828833"/>
          </a:xfrm>
          <a:prstGeom prst="rect">
            <a:avLst/>
          </a:prstGeom>
          <a:ln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6">
                <a:extLst>
                  <a:ext uri="{FF2B5EF4-FFF2-40B4-BE49-F238E27FC236}">
                    <a16:creationId xmlns:a16="http://schemas.microsoft.com/office/drawing/2014/main" id="{C2989DD4-0C5F-4617-810E-C0159B0D7D51}"/>
                  </a:ext>
                </a:extLst>
              </p14:cNvPr>
              <p14:cNvContentPartPr/>
              <p14:nvPr/>
            </p14:nvContentPartPr>
            <p14:xfrm>
              <a:off x="5081270" y="3525145"/>
              <a:ext cx="1471930" cy="2113655"/>
            </p14:xfrm>
          </p:contentPart>
        </mc:Choice>
        <mc:Fallback>
          <p:pic>
            <p:nvPicPr>
              <p:cNvPr id="11" name="Ink 6">
                <a:extLst>
                  <a:ext uri="{FF2B5EF4-FFF2-40B4-BE49-F238E27FC236}">
                    <a16:creationId xmlns:a16="http://schemas.microsoft.com/office/drawing/2014/main" id="{C2989DD4-0C5F-4617-810E-C0159B0D7D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4792" y="3518666"/>
                <a:ext cx="1484166" cy="21258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61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Need for AI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5D11E-D989-4E9D-BC40-B133C5FBBCC7}"/>
              </a:ext>
            </a:extLst>
          </p:cNvPr>
          <p:cNvSpPr txBox="1"/>
          <p:nvPr/>
        </p:nvSpPr>
        <p:spPr>
          <a:xfrm>
            <a:off x="685800" y="1371600"/>
            <a:ext cx="777398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There is a serious shortage of cytopathologists in China and lack of systematic training</a:t>
            </a:r>
          </a:p>
          <a:p>
            <a:endParaRPr lang="en-US" sz="2800" dirty="0"/>
          </a:p>
          <a:p>
            <a:r>
              <a:rPr lang="en-US" sz="2800" dirty="0"/>
              <a:t>The emergence of whole-slide digital scanners and the advent of deep learning algorithms make the realization of cytology AI possible.</a:t>
            </a:r>
          </a:p>
          <a:p>
            <a:endParaRPr lang="en-US" sz="2800" dirty="0"/>
          </a:p>
          <a:p>
            <a:r>
              <a:rPr lang="en-US" sz="2800" dirty="0"/>
              <a:t>Many AI products for cervical cytology have been launched in the market but non-cervical cytology AI is emerging.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0502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Pathology Diagnosis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0" y="1022719"/>
            <a:ext cx="8229600" cy="499708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</a:rPr>
              <a:t>Cellular pathology is the study of disease in organs, tissues and cells. </a:t>
            </a:r>
          </a:p>
          <a:p>
            <a:pPr algn="l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</a:rPr>
              <a:t>Histopathology and cytopathology are key diagnostic tests in the initial detection and diagnosis of cancer and other diseases supported by modern molecular techniques. </a:t>
            </a:r>
          </a:p>
          <a:p>
            <a:pPr algn="l">
              <a:spcBef>
                <a:spcPts val="0"/>
              </a:spcBef>
            </a:pPr>
            <a:endParaRPr lang="en-US" sz="2800" dirty="0">
              <a:solidFill>
                <a:schemeClr val="tx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</a:rPr>
              <a:t>Consultant cellular pathologists can provide information on prognosis and help to appropriately direct therapies in post diagnostic treatment.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311AE-A787-4CD6-A696-F876BD626746}"/>
              </a:ext>
            </a:extLst>
          </p:cNvPr>
          <p:cNvSpPr txBox="1"/>
          <p:nvPr/>
        </p:nvSpPr>
        <p:spPr>
          <a:xfrm>
            <a:off x="762000" y="6075144"/>
            <a:ext cx="7696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https://www.nbt.nhs.uk/severn-pathology/pathology-services/cellular-pathology/what-cellular-pathology</a:t>
            </a:r>
          </a:p>
        </p:txBody>
      </p:sp>
    </p:spTree>
    <p:extLst>
      <p:ext uri="{BB962C8B-B14F-4D97-AF65-F5344CB8AC3E}">
        <p14:creationId xmlns:p14="http://schemas.microsoft.com/office/powerpoint/2010/main" val="2880826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US" sz="3600" dirty="0"/>
              <a:t>Two main AI application scenarios</a:t>
            </a:r>
            <a:endParaRPr lang="en-GB" altLang="en-US" sz="3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5D11E-D989-4E9D-BC40-B133C5FBBCC7}"/>
              </a:ext>
            </a:extLst>
          </p:cNvPr>
          <p:cNvSpPr txBox="1"/>
          <p:nvPr/>
        </p:nvSpPr>
        <p:spPr>
          <a:xfrm>
            <a:off x="929079" y="1528660"/>
            <a:ext cx="777398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Screen negatives: spare the pathologists from heavy workload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Assist in judging positives: present the cancer cells, sort them with the risk index, and then AI gives interpretation opinions. 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Pathologists conduct a comprehensive analysis based on the AI ​​suggestions and write a report.</a:t>
            </a:r>
          </a:p>
          <a:p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926789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209800"/>
            <a:ext cx="7696200" cy="1524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b="1" i="1" dirty="0">
                <a:solidFill>
                  <a:srgbClr val="FF6600"/>
                </a:solidFill>
                <a:ea typeface="新細明體" pitchFamily="18" charset="-120"/>
              </a:rPr>
              <a:t>Thank you</a:t>
            </a:r>
            <a:endParaRPr lang="en-US" altLang="zh-TW" sz="3600" b="1" i="1" dirty="0">
              <a:solidFill>
                <a:srgbClr val="FF6600"/>
              </a:solidFill>
              <a:ea typeface="新細明體" pitchFamily="18" charset="-12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5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3988" cy="752475"/>
          </a:xfrm>
        </p:spPr>
        <p:txBody>
          <a:bodyPr>
            <a:normAutofit/>
          </a:bodyPr>
          <a:lstStyle/>
          <a:p>
            <a:pPr defTabSz="1474788"/>
            <a:r>
              <a:rPr kumimoji="0" lang="en-US" altLang="zh-CN" sz="3600" i="1" u="sng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Endocervical Glands</a:t>
            </a:r>
            <a:endParaRPr lang="en-GB" altLang="en-US" sz="36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685800" y="1299367"/>
            <a:ext cx="8458200" cy="2228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4</a:t>
            </a:fld>
            <a:endParaRPr 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B28EBABC-1305-48EF-A80B-1F596A26AE73}"/>
              </a:ext>
            </a:extLst>
          </p:cNvPr>
          <p:cNvSpPr txBox="1">
            <a:spLocks/>
          </p:cNvSpPr>
          <p:nvPr/>
        </p:nvSpPr>
        <p:spPr>
          <a:xfrm>
            <a:off x="5943600" y="6461125"/>
            <a:ext cx="2895600" cy="3206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www.themegallery.com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8" name="Picture 4" descr="normal glands  tissue 2">
            <a:extLst>
              <a:ext uri="{FF2B5EF4-FFF2-40B4-BE49-F238E27FC236}">
                <a16:creationId xmlns:a16="http://schemas.microsoft.com/office/drawing/2014/main" id="{16471F05-A1F1-4994-B24A-A7FBFC60A8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7475" y="1351540"/>
            <a:ext cx="2819400" cy="204470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9" name="Picture 5" descr="normal ec cyto">
            <a:extLst>
              <a:ext uri="{FF2B5EF4-FFF2-40B4-BE49-F238E27FC236}">
                <a16:creationId xmlns:a16="http://schemas.microsoft.com/office/drawing/2014/main" id="{98BD2E1C-1FBB-401D-A82B-520E885D621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337469"/>
            <a:ext cx="2667000" cy="213360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" name="Picture 6" descr="EAIS tissue">
            <a:extLst>
              <a:ext uri="{FF2B5EF4-FFF2-40B4-BE49-F238E27FC236}">
                <a16:creationId xmlns:a16="http://schemas.microsoft.com/office/drawing/2014/main" id="{D830DC8F-CA5E-4CAB-AF75-30C0BF600C0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187" y="4057868"/>
            <a:ext cx="2847975" cy="222885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1" name="Picture 7" descr="EAIS Cyto">
            <a:extLst>
              <a:ext uri="{FF2B5EF4-FFF2-40B4-BE49-F238E27FC236}">
                <a16:creationId xmlns:a16="http://schemas.microsoft.com/office/drawing/2014/main" id="{7CBE8DDA-A056-49F2-A347-CAC5990B35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4133634"/>
            <a:ext cx="2743200" cy="2112963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2" name="Text Box 9">
            <a:extLst>
              <a:ext uri="{FF2B5EF4-FFF2-40B4-BE49-F238E27FC236}">
                <a16:creationId xmlns:a16="http://schemas.microsoft.com/office/drawing/2014/main" id="{92685CBA-2118-40F1-BE7C-1DFCFBFD8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399" y="1742282"/>
            <a:ext cx="2081573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400" i="1" u="sng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Normal</a:t>
            </a:r>
            <a:endParaRPr kumimoji="0" lang="en-CA" altLang="zh-CN" sz="2400" i="1" u="sng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C1CEB6EE-E5E3-4CB2-B64D-508EBF5C3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73" y="4586369"/>
            <a:ext cx="2006529" cy="461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400" i="1" u="sng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Cancerous</a:t>
            </a:r>
            <a:endParaRPr kumimoji="0" lang="en-CA" altLang="zh-CN" sz="2400" i="1" u="sng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C7AA2FB1-CA4C-4616-83D1-F08167C14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657600"/>
            <a:ext cx="21336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i="1" kern="1200" cap="none" spc="0" normalizeH="0" baseline="0" noProof="0" dirty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Histopathology</a:t>
            </a:r>
            <a:endParaRPr kumimoji="0" lang="en-CA" altLang="zh-CN" i="1" kern="1200" cap="none" spc="0" normalizeH="0" baseline="0" noProof="0" dirty="0">
              <a:solidFill>
                <a:srgbClr val="00CC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4856484E-7148-48CD-AE03-96FA3DEDC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933450"/>
            <a:ext cx="21336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i="1" kern="1200" cap="none" spc="0" normalizeH="0" baseline="0" noProof="0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Cytopathology</a:t>
            </a:r>
            <a:endParaRPr kumimoji="0" lang="en-CA" altLang="zh-CN" i="1" kern="1200" cap="none" spc="0" normalizeH="0" baseline="0" noProof="0" dirty="0"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2E770F82-4AB6-4722-B8A0-C25138CA9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129" y="914400"/>
            <a:ext cx="21336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i="1" kern="1200" cap="none" spc="0" normalizeH="0" baseline="0" noProof="0" dirty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Histopathology</a:t>
            </a:r>
            <a:endParaRPr kumimoji="0" lang="en-CA" altLang="zh-CN" i="1" kern="1200" cap="none" spc="0" normalizeH="0" baseline="0" noProof="0" dirty="0">
              <a:solidFill>
                <a:srgbClr val="00CC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CBFAC7DD-6660-4308-861C-15BAC8CD7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7488" y="3719295"/>
            <a:ext cx="2133600" cy="366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i="1" kern="1200" cap="none" spc="0" normalizeH="0" baseline="0" noProof="0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Cytopathology</a:t>
            </a:r>
            <a:endParaRPr kumimoji="0" lang="en-CA" altLang="zh-CN" i="1" kern="1200" cap="none" spc="0" normalizeH="0" baseline="0" noProof="0" dirty="0">
              <a:solidFill>
                <a:srgbClr val="FF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Rounded Rectangle 4">
            <a:extLst>
              <a:ext uri="{FF2B5EF4-FFF2-40B4-BE49-F238E27FC236}">
                <a16:creationId xmlns:a16="http://schemas.microsoft.com/office/drawing/2014/main" id="{1A64AD62-6F65-4033-9594-3D12A64ACF7C}"/>
              </a:ext>
            </a:extLst>
          </p:cNvPr>
          <p:cNvSpPr/>
          <p:nvPr/>
        </p:nvSpPr>
        <p:spPr>
          <a:xfrm>
            <a:off x="665163" y="4057868"/>
            <a:ext cx="8458200" cy="22288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4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Histopathology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0" y="1219200"/>
            <a:ext cx="8361362" cy="4800600"/>
          </a:xfrm>
        </p:spPr>
        <p:txBody>
          <a:bodyPr>
            <a:normAutofit fontScale="92500"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Histopathology is the diagnosis and study of diseases of the 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tissues</a:t>
            </a:r>
            <a:r>
              <a:rPr lang="en-US" sz="2800" dirty="0">
                <a:solidFill>
                  <a:schemeClr val="tx1"/>
                </a:solidFill>
              </a:rPr>
              <a:t>, and involves examining tissues and/or cells under a microscope. 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Histopathologists are responsible for making tissue diagnoses and helping clinicians manage a patient's care.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19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3988" cy="752475"/>
          </a:xfrm>
        </p:spPr>
        <p:txBody>
          <a:bodyPr/>
          <a:lstStyle/>
          <a:p>
            <a:pPr defTabSz="1474788"/>
            <a:r>
              <a:rPr lang="en-GB" altLang="en-US" sz="3600" b="1" dirty="0"/>
              <a:t>Cytopathology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0" y="1219200"/>
            <a:ext cx="8229600" cy="4800600"/>
          </a:xfrm>
        </p:spPr>
        <p:txBody>
          <a:bodyPr>
            <a:normAutofit fontScale="92500"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Cytopathology is the use of specialist diagnostic techniques to examine </a:t>
            </a: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</a:rPr>
              <a:t>individual cells</a:t>
            </a:r>
            <a:r>
              <a:rPr lang="en-US" sz="2800" dirty="0">
                <a:solidFill>
                  <a:schemeClr val="tx1"/>
                </a:solidFill>
              </a:rPr>
              <a:t> extracted from tissues to determine the cause and nature of a disease. 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Cell samples may be gathered during routine diagnostic tests, such as bronchoscopy and cystoscopy.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7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B9977-435A-44E8-9128-ED0DD5F9E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30" y="0"/>
            <a:ext cx="5319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895600" y="1295400"/>
            <a:ext cx="1447800" cy="76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A523CCB1-B118-4F2E-8EC3-371AEE041123}"/>
              </a:ext>
            </a:extLst>
          </p:cNvPr>
          <p:cNvSpPr/>
          <p:nvPr/>
        </p:nvSpPr>
        <p:spPr>
          <a:xfrm>
            <a:off x="3352800" y="5975350"/>
            <a:ext cx="1447800" cy="76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392374-F4C6-4243-A1F0-8940DD44258B}"/>
              </a:ext>
            </a:extLst>
          </p:cNvPr>
          <p:cNvSpPr/>
          <p:nvPr/>
        </p:nvSpPr>
        <p:spPr>
          <a:xfrm>
            <a:off x="1143000" y="5638800"/>
            <a:ext cx="69575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32ECD8D-D4D6-4832-B6B4-A10CAAFCAE32}"/>
              </a:ext>
            </a:extLst>
          </p:cNvPr>
          <p:cNvSpPr/>
          <p:nvPr/>
        </p:nvSpPr>
        <p:spPr>
          <a:xfrm flipH="1">
            <a:off x="7017613" y="24512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12CF247-8EA7-4990-9385-67F1422FE3BC}"/>
              </a:ext>
            </a:extLst>
          </p:cNvPr>
          <p:cNvSpPr/>
          <p:nvPr/>
        </p:nvSpPr>
        <p:spPr>
          <a:xfrm flipH="1">
            <a:off x="6296926" y="61755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B5DC5F9-D040-4AD5-BE8C-4B8D2AE55F7A}"/>
              </a:ext>
            </a:extLst>
          </p:cNvPr>
          <p:cNvSpPr/>
          <p:nvPr/>
        </p:nvSpPr>
        <p:spPr>
          <a:xfrm flipH="1">
            <a:off x="6816039" y="16764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887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  <p:bldP spid="7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1925"/>
            <a:ext cx="7773988" cy="752475"/>
          </a:xfrm>
        </p:spPr>
        <p:txBody>
          <a:bodyPr>
            <a:normAutofit/>
          </a:bodyPr>
          <a:lstStyle/>
          <a:p>
            <a:pPr defTabSz="1474788"/>
            <a:r>
              <a:rPr lang="en-GB" altLang="en-US" sz="3200" b="1" dirty="0"/>
              <a:t>Liquid-based preparation (LBP) cytology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169CE-EB29-4E76-BCC2-5B5B1ECF12B8}"/>
              </a:ext>
            </a:extLst>
          </p:cNvPr>
          <p:cNvSpPr txBox="1"/>
          <p:nvPr/>
        </p:nvSpPr>
        <p:spPr>
          <a:xfrm>
            <a:off x="914400" y="1371600"/>
            <a:ext cx="7315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400" dirty="0"/>
              <a:t>Liquid-based cytology (LBC) is being extensively used for both </a:t>
            </a:r>
            <a:r>
              <a:rPr lang="en-HK" sz="2400" dirty="0" err="1"/>
              <a:t>gynecological</a:t>
            </a:r>
            <a:r>
              <a:rPr lang="en-HK" sz="2400" dirty="0"/>
              <a:t> and nongynecological specimens. </a:t>
            </a:r>
          </a:p>
          <a:p>
            <a:endParaRPr lang="en-HK" sz="2400" dirty="0"/>
          </a:p>
          <a:p>
            <a:r>
              <a:rPr lang="en-HK" sz="2400" dirty="0"/>
              <a:t>This technique enables cells to be suspended in liquid medium and spread in monolayer and thus, permitting better morphological assessment.</a:t>
            </a:r>
          </a:p>
          <a:p>
            <a:endParaRPr lang="en-HK" sz="2400" dirty="0"/>
          </a:p>
          <a:p>
            <a:r>
              <a:rPr lang="en-HK" sz="2400" dirty="0"/>
              <a:t>Two widely used technologies of LBC are </a:t>
            </a:r>
            <a:r>
              <a:rPr lang="en-HK" sz="2400" dirty="0" err="1"/>
              <a:t>ThinPrep</a:t>
            </a:r>
            <a:r>
              <a:rPr lang="en-HK" sz="2400" dirty="0"/>
              <a:t> (TP) (Hologic, Marlborough, MA, USA) and BD </a:t>
            </a:r>
            <a:r>
              <a:rPr lang="en-HK" sz="2400" dirty="0" err="1"/>
              <a:t>SurePath</a:t>
            </a:r>
            <a:r>
              <a:rPr lang="en-HK" sz="2400" dirty="0"/>
              <a:t> (BD Diagnostics - </a:t>
            </a:r>
            <a:r>
              <a:rPr lang="en-HK" sz="2400" dirty="0" err="1"/>
              <a:t>TriPath</a:t>
            </a:r>
            <a:r>
              <a:rPr lang="en-HK" sz="2400" dirty="0"/>
              <a:t>, Burlington, NC, USA)</a:t>
            </a:r>
          </a:p>
        </p:txBody>
      </p:sp>
    </p:spTree>
    <p:extLst>
      <p:ext uri="{BB962C8B-B14F-4D97-AF65-F5344CB8AC3E}">
        <p14:creationId xmlns:p14="http://schemas.microsoft.com/office/powerpoint/2010/main" val="316861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UNI-[HTI]-PP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3363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1925"/>
            <a:ext cx="7773988" cy="752475"/>
          </a:xfrm>
        </p:spPr>
        <p:txBody>
          <a:bodyPr>
            <a:normAutofit/>
          </a:bodyPr>
          <a:lstStyle/>
          <a:p>
            <a:pPr defTabSz="1474788"/>
            <a:r>
              <a:rPr lang="en-GB" altLang="en-US" sz="3200" b="1" dirty="0"/>
              <a:t>Liquid-based preparation (LBP) cytology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B2E6-1B85-4FAD-A658-084C34CD484E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169CE-EB29-4E76-BCC2-5B5B1ECF12B8}"/>
              </a:ext>
            </a:extLst>
          </p:cNvPr>
          <p:cNvSpPr txBox="1"/>
          <p:nvPr/>
        </p:nvSpPr>
        <p:spPr>
          <a:xfrm>
            <a:off x="1219200" y="1373217"/>
            <a:ext cx="708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Liquid-based cytology is an innovative cytological slide preparation technology introduced in recent years. </a:t>
            </a:r>
          </a:p>
          <a:p>
            <a:endParaRPr lang="en-US" sz="2400" dirty="0"/>
          </a:p>
          <a:p>
            <a:r>
              <a:rPr lang="en-US" sz="2400" dirty="0"/>
              <a:t>Compared with traditional smears, liquid-based cytology preserves specimens through preservation solutions, goes through a series of process, removes the impurities in the specimen, and make a clear slide under the microscope. </a:t>
            </a:r>
          </a:p>
          <a:p>
            <a:endParaRPr lang="en-US" sz="2400" dirty="0"/>
          </a:p>
          <a:p>
            <a:r>
              <a:rPr lang="en-US" sz="2400" dirty="0"/>
              <a:t>Diagnostic accuracy and sensitivity are significantly improved.</a:t>
            </a:r>
            <a:endParaRPr lang="en-HK" sz="2400" dirty="0"/>
          </a:p>
        </p:txBody>
      </p:sp>
    </p:spTree>
    <p:extLst>
      <p:ext uri="{BB962C8B-B14F-4D97-AF65-F5344CB8AC3E}">
        <p14:creationId xmlns:p14="http://schemas.microsoft.com/office/powerpoint/2010/main" val="420897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8903</TotalTime>
  <Words>1142</Words>
  <Application>Microsoft Office PowerPoint</Application>
  <PresentationFormat>On-screen Show (4:3)</PresentationFormat>
  <Paragraphs>309</Paragraphs>
  <Slides>31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 Unicode MS</vt:lpstr>
      <vt:lpstr>Arial</vt:lpstr>
      <vt:lpstr>Arial Black</vt:lpstr>
      <vt:lpstr>Calibri</vt:lpstr>
      <vt:lpstr>Times New Roman</vt:lpstr>
      <vt:lpstr>Office Theme</vt:lpstr>
      <vt:lpstr>Bitmap Image</vt:lpstr>
      <vt:lpstr>CorelDRAW.Graphic.13</vt:lpstr>
      <vt:lpstr>AI Image Pathology Diagnosis  Lawrence Chan   Department of Health Technology and Informatics, Hong Kong Polytechnic University</vt:lpstr>
      <vt:lpstr>Pathology</vt:lpstr>
      <vt:lpstr>Pathology Diagnosis</vt:lpstr>
      <vt:lpstr>Endocervical Glands</vt:lpstr>
      <vt:lpstr>Histopathology</vt:lpstr>
      <vt:lpstr>Cytopathology</vt:lpstr>
      <vt:lpstr>PowerPoint Presentation</vt:lpstr>
      <vt:lpstr>Liquid-based preparation (LBP) cytology</vt:lpstr>
      <vt:lpstr>Liquid-based preparation (LBP) cytology</vt:lpstr>
      <vt:lpstr>Liquid-based preparation (LBP) cytology</vt:lpstr>
      <vt:lpstr>Liquid-based preparation (LBP) cytology</vt:lpstr>
      <vt:lpstr>Liquid-based preparation (LBP) cytology</vt:lpstr>
      <vt:lpstr>Liquid-based preparation (LBP) cytology</vt:lpstr>
      <vt:lpstr>Bronchial Brushing procedure</vt:lpstr>
      <vt:lpstr>Bronchial Brushing procedure</vt:lpstr>
      <vt:lpstr>PowerPoint Presentation</vt:lpstr>
      <vt:lpstr>Respiratory epithelium</vt:lpstr>
      <vt:lpstr>Respiratory epithelium</vt:lpstr>
      <vt:lpstr>Respiratory epithelium</vt:lpstr>
      <vt:lpstr>Respiratory epithelium</vt:lpstr>
      <vt:lpstr>Respiratory epithelium</vt:lpstr>
      <vt:lpstr>LBP Slide</vt:lpstr>
      <vt:lpstr>Classification of Lung Cancer</vt:lpstr>
      <vt:lpstr>Classification of Lung Cancer in dataset for this competition</vt:lpstr>
      <vt:lpstr>Morphology of lung cancer cells</vt:lpstr>
      <vt:lpstr>Adenocarcinoma</vt:lpstr>
      <vt:lpstr>Squamous cell carcinoma </vt:lpstr>
      <vt:lpstr>Small cell lung cancer </vt:lpstr>
      <vt:lpstr>Need for AI</vt:lpstr>
      <vt:lpstr>Two main AI application scenarios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wff</dc:creator>
  <cp:lastModifiedBy>Chan, Wing Chi [HTI]</cp:lastModifiedBy>
  <cp:revision>216</cp:revision>
  <cp:lastPrinted>2021-09-19T10:49:32Z</cp:lastPrinted>
  <dcterms:created xsi:type="dcterms:W3CDTF">2016-06-28T08:03:36Z</dcterms:created>
  <dcterms:modified xsi:type="dcterms:W3CDTF">2021-09-19T17:52:43Z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(2)JGsvDvsdm2cUhv9W0cKLHUs9UvPjlFSwthVjY/XlIeEHf5xez6ku0/57tzU8tAQcFnUXGs3R
bVlbklPFY3HB0YKKyrURAOOrK1q8i7UBnqiWpHFPh4qYgMEXD3JLxyiiXL3DWI/8pleuUy8a
HjPJu44ZgfLyedGm9+RnU/Eqg09xlDM4J7RU/YqrBRUSgGK9fKyx3bapx5G8XOuYl2hJfVGR
sfEZ2WA1fUEOYLPMN6</vt:lpwstr>
  </property>
  <property fmtid="{D5CDD505-2E9C-101B-9397-08002B2CF9AE}" pid="3" name="_2015_ms_pID_7253431">
    <vt:lpwstr>lzTTJbvkQJ/OdrFxJrNDyOGtg2JG9TZ++hc3wwetpnTf3wCTJ0liYX
utiKlXgcAa8OrXMxS9OnoEJ/rbiQSxAUDxIM+YUfAual95FXYwCxpul5vUTtWOOHseJh7+vt
WHOOrQRuTit68q1gb7yLZFMF5rdHVTStoyX5DdtHjAvjGcsgVDULC3tH5Kfc8nuaSsY=</vt:lpwstr>
  </property>
</Properties>
</file>